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3" r:id="rId5"/>
    <p:sldId id="257" r:id="rId6"/>
    <p:sldId id="262" r:id="rId7"/>
    <p:sldId id="260" r:id="rId8"/>
    <p:sldId id="261" r:id="rId9"/>
    <p:sldId id="264" r:id="rId10"/>
    <p:sldId id="265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D2E0"/>
    <a:srgbClr val="FFF5FC"/>
    <a:srgbClr val="FC0404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8B4F20E-F56D-4103-9EEB-E2D4FB99FE1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93F40EB-A6BA-4D17-AA4D-FEEE3D611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13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593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91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03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26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96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30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47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44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89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51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0E-622D-4D0F-BB32-8A203BDB3F2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D3CE-A641-456E-967A-DC0D921AF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69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0E-622D-4D0F-BB32-8A203BDB3F2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D3CE-A641-456E-967A-DC0D921AF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55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0E-622D-4D0F-BB32-8A203BDB3F2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D3CE-A641-456E-967A-DC0D921AF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270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0E-622D-4D0F-BB32-8A203BDB3F2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D3CE-A641-456E-967A-DC0D921AF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091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0E-622D-4D0F-BB32-8A203BDB3F2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D3CE-A641-456E-967A-DC0D921AF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886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0E-622D-4D0F-BB32-8A203BDB3F2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D3CE-A641-456E-967A-DC0D921AF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6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0E-622D-4D0F-BB32-8A203BDB3F2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D3CE-A641-456E-967A-DC0D921AF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78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0E-622D-4D0F-BB32-8A203BDB3F2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D3CE-A641-456E-967A-DC0D921AF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830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0E-622D-4D0F-BB32-8A203BDB3F2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D3CE-A641-456E-967A-DC0D921AF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78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0E-622D-4D0F-BB32-8A203BDB3F2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D3CE-A641-456E-967A-DC0D921AF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29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0E-622D-4D0F-BB32-8A203BDB3F2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D3CE-A641-456E-967A-DC0D921AF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601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5510E-622D-4D0F-BB32-8A203BDB3F2A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D3CE-A641-456E-967A-DC0D921AF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573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.xls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gif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6.gif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98425"/>
            <a:ext cx="6683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9" name="Shape 114"/>
          <p:cNvSpPr>
            <a:spLocks noChangeArrowheads="1"/>
          </p:cNvSpPr>
          <p:nvPr/>
        </p:nvSpPr>
        <p:spPr bwMode="auto">
          <a:xfrm>
            <a:off x="1228725" y="98425"/>
            <a:ext cx="97345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Главное управление Московской области</a:t>
            </a:r>
          </a:p>
          <a:p>
            <a:pPr algn="ctr" eaLnBrk="1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«Государственная жилищная инспекция Московской области»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0" name="image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738" y="98425"/>
            <a:ext cx="863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101" name="Shape 116"/>
          <p:cNvSpPr>
            <a:spLocks noChangeArrowheads="1"/>
          </p:cNvSpPr>
          <p:nvPr/>
        </p:nvSpPr>
        <p:spPr bwMode="auto">
          <a:xfrm>
            <a:off x="2316163" y="2049463"/>
            <a:ext cx="76787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endParaRPr lang="ru-RU" altLang="ru-RU" sz="2800" b="1" i="1">
              <a:latin typeface="Times New Roman" panose="02020603050405020304" pitchFamily="18" charset="0"/>
            </a:endParaRPr>
          </a:p>
          <a:p>
            <a:pPr algn="ctr" eaLnBrk="1"/>
            <a:endParaRPr lang="ru-RU" altLang="ru-RU" sz="2800" b="1" i="1">
              <a:latin typeface="Times New Roman" panose="02020603050405020304" pitchFamily="18" charset="0"/>
            </a:endParaRPr>
          </a:p>
          <a:p>
            <a:pPr algn="ctr" eaLnBrk="1"/>
            <a:endParaRPr lang="ru-RU" altLang="ru-RU" sz="2800" b="1" i="1">
              <a:latin typeface="Times New Roman" panose="02020603050405020304" pitchFamily="18" charset="0"/>
            </a:endParaRPr>
          </a:p>
          <a:p>
            <a:pPr algn="ctr" eaLnBrk="1"/>
            <a:endParaRPr lang="ru-RU" altLang="ru-RU" sz="2800" b="1" i="1">
              <a:latin typeface="Times New Roman" panose="02020603050405020304" pitchFamily="18" charset="0"/>
            </a:endParaRPr>
          </a:p>
          <a:p>
            <a:pPr algn="ctr" eaLnBrk="1"/>
            <a:endParaRPr lang="ru-RU" altLang="ru-RU" sz="2800" b="1" i="1">
              <a:latin typeface="Times New Roman" panose="02020603050405020304" pitchFamily="18" charset="0"/>
            </a:endParaRPr>
          </a:p>
          <a:p>
            <a:pPr algn="ctr" eaLnBrk="1"/>
            <a:endParaRPr lang="ru-RU" altLang="ru-RU" sz="2800" b="1" i="1">
              <a:latin typeface="Times New Roman" panose="02020603050405020304" pitchFamily="18" charset="0"/>
            </a:endParaRPr>
          </a:p>
          <a:p>
            <a:pPr algn="ctr" eaLnBrk="1"/>
            <a:endParaRPr lang="ru-RU" altLang="ru-RU" sz="2800" b="1" i="1">
              <a:latin typeface="Times New Roman" panose="02020603050405020304" pitchFamily="18" charset="0"/>
            </a:endParaRPr>
          </a:p>
          <a:p>
            <a:pPr algn="ctr" eaLnBrk="1"/>
            <a:endParaRPr lang="ru-RU" altLang="ru-RU" sz="2800" b="1" i="1">
              <a:latin typeface="Times New Roman" panose="02020603050405020304" pitchFamily="18" charset="0"/>
            </a:endParaRPr>
          </a:p>
          <a:p>
            <a:pPr algn="ctr" eaLnBrk="1"/>
            <a:r>
              <a:rPr lang="ru-RU" altLang="ru-RU" sz="28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102" name="Shape 117"/>
          <p:cNvSpPr>
            <a:spLocks noChangeArrowheads="1"/>
          </p:cNvSpPr>
          <p:nvPr/>
        </p:nvSpPr>
        <p:spPr bwMode="auto">
          <a:xfrm>
            <a:off x="5743575" y="3249613"/>
            <a:ext cx="9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103" name="Shape 114"/>
          <p:cNvSpPr>
            <a:spLocks noChangeArrowheads="1"/>
          </p:cNvSpPr>
          <p:nvPr/>
        </p:nvSpPr>
        <p:spPr bwMode="auto">
          <a:xfrm>
            <a:off x="0" y="1865995"/>
            <a:ext cx="12192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безопасности </a:t>
            </a: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при использовании </a:t>
            </a:r>
          </a:p>
          <a:p>
            <a:pPr algn="ctr" eaLnBrk="1"/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и содержании внутридомового </a:t>
            </a:r>
          </a:p>
          <a:p>
            <a:pPr algn="ctr" eaLnBrk="1"/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и внутриквартирного газового оборудования 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территории Московской 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области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/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 марта 2019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5" name="Picture 9" descr="https://img.icons8.com/color/1600/gas-burne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28" b="19059"/>
          <a:stretch/>
        </p:blipFill>
        <p:spPr bwMode="auto">
          <a:xfrm>
            <a:off x="3353249" y="4373217"/>
            <a:ext cx="5485502" cy="2484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693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hape 117"/>
          <p:cNvSpPr>
            <a:spLocks noChangeArrowheads="1"/>
          </p:cNvSpPr>
          <p:nvPr/>
        </p:nvSpPr>
        <p:spPr bwMode="auto">
          <a:xfrm>
            <a:off x="5743575" y="3249613"/>
            <a:ext cx="9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9" name="image3.gi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2097" y="292195"/>
            <a:ext cx="864097" cy="89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1006194" y="415119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ГОСЖИЛИНСПЕКЦИЯ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0725" y="349682"/>
            <a:ext cx="805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Контактные телефоны</a:t>
            </a:r>
          </a:p>
        </p:txBody>
      </p:sp>
      <p:pic>
        <p:nvPicPr>
          <p:cNvPr id="2050" name="Picture 2" descr="https://steemitimages.com/DQmYAzk9chmipLYY5m92DkBRpGW6SyhjSWHYU4To4Wb5b8i/HP_Brea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18" t="48285" b="48505"/>
          <a:stretch/>
        </p:blipFill>
        <p:spPr bwMode="auto">
          <a:xfrm>
            <a:off x="4250725" y="1008745"/>
            <a:ext cx="10103662" cy="23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 descr="http://www.ligir.ru/files/liggirkadppua/image/ga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3" r="10846"/>
          <a:stretch>
            <a:fillRect/>
          </a:stretch>
        </p:blipFill>
        <p:spPr bwMode="auto">
          <a:xfrm>
            <a:off x="11388725" y="5948363"/>
            <a:ext cx="8032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11371263" y="6457950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r" eaLnBrk="1"/>
            <a:r>
              <a:rPr lang="ru-RU" altLang="ru-RU" sz="2000" b="1" dirty="0" smtClean="0">
                <a:latin typeface="Times New Roman" panose="02020603050405020304" pitchFamily="18" charset="0"/>
              </a:rPr>
              <a:t>10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501493" y="1637335"/>
            <a:ext cx="9075101" cy="246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Своевременное техническое обслуживание газового оборудования организациями, имеющими допуск к таким работам, </a:t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- это гарантия безопасного использования природного газа в быту!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194" y="2996738"/>
            <a:ext cx="75057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Телефон горячей линии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/>
            </a:r>
            <a:b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Мособлгаза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»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:</a:t>
            </a:r>
            <a:endParaRPr lang="ru-RU" sz="24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8-800-200-24-09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(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звонок бесплатный)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Аварийно-диспетчерская служба «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Мособлгаз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»</a:t>
            </a:r>
            <a:endParaRPr lang="ru-RU" sz="32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8-</a:t>
            </a:r>
            <a:r>
              <a:rPr lang="ru-RU" sz="3600" b="1" dirty="0" smtClean="0">
                <a:solidFill>
                  <a:srgbClr val="FF0000"/>
                </a:solidFill>
              </a:rPr>
              <a:t>495</a:t>
            </a:r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</a:rPr>
              <a:t>597</a:t>
            </a:r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</a:rPr>
              <a:t>04</a:t>
            </a:r>
            <a:r>
              <a:rPr lang="en-US" sz="3600" b="1" dirty="0" smtClean="0">
                <a:solidFill>
                  <a:srgbClr val="FF0000"/>
                </a:solidFill>
              </a:rPr>
              <a:t>-0</a:t>
            </a:r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Служба спасения Московской области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:</a:t>
            </a:r>
            <a:endParaRPr lang="ru-RU" sz="20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112 или 104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376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hape 117"/>
          <p:cNvSpPr>
            <a:spLocks noChangeArrowheads="1"/>
          </p:cNvSpPr>
          <p:nvPr/>
        </p:nvSpPr>
        <p:spPr bwMode="auto">
          <a:xfrm>
            <a:off x="5743575" y="3249613"/>
            <a:ext cx="9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9" name="image3.gi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2097" y="292195"/>
            <a:ext cx="864097" cy="89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1006194" y="415119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ГОСЖИЛИНСПЕКЦИЯ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6400" y="277170"/>
            <a:ext cx="797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Жилищный Фонд Московской области </a:t>
            </a:r>
          </a:p>
        </p:txBody>
      </p:sp>
      <p:pic>
        <p:nvPicPr>
          <p:cNvPr id="2050" name="Picture 2" descr="https://steemitimages.com/DQmYAzk9chmipLYY5m92DkBRpGW6SyhjSWHYU4To4Wb5b8i/HP_Brea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18" t="48285" b="48505"/>
          <a:stretch/>
        </p:blipFill>
        <p:spPr bwMode="auto">
          <a:xfrm>
            <a:off x="4250724" y="1029303"/>
            <a:ext cx="10103662" cy="23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 descr="http://www.ligir.ru/files/liggirkadppua/image/gas-51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3" r="10846"/>
          <a:stretch>
            <a:fillRect/>
          </a:stretch>
        </p:blipFill>
        <p:spPr bwMode="auto">
          <a:xfrm>
            <a:off x="11388725" y="5948363"/>
            <a:ext cx="8032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11371263" y="6457950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r" eaLnBrk="1"/>
            <a:r>
              <a:rPr lang="ru-RU" altLang="ru-RU" sz="20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2627453" y="1515277"/>
            <a:ext cx="6979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Московской области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тысячи МКД</a:t>
            </a:r>
            <a:endParaRPr lang="ru-RU" alt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36573831"/>
              </p:ext>
            </p:extLst>
          </p:nvPr>
        </p:nvGraphicFramePr>
        <p:xfrm>
          <a:off x="315913" y="2495457"/>
          <a:ext cx="4189412" cy="2997200"/>
        </p:xfrm>
        <a:graphic>
          <a:graphicData uri="http://schemas.openxmlformats.org/presentationml/2006/ole">
            <p:oleObj spid="_x0000_s6164" r:id="rId7" imgW="4188315" imgH="2999492" progId="Excel.Sheet.8">
              <p:embed/>
            </p:oleObj>
          </a:graphicData>
        </a:graphic>
      </p:graphicFrame>
      <p:graphicFrame>
        <p:nvGraphicFramePr>
          <p:cNvPr id="24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51938559"/>
              </p:ext>
            </p:extLst>
          </p:nvPr>
        </p:nvGraphicFramePr>
        <p:xfrm>
          <a:off x="6151563" y="2525619"/>
          <a:ext cx="4165600" cy="3727450"/>
        </p:xfrm>
        <a:graphic>
          <a:graphicData uri="http://schemas.openxmlformats.org/presentationml/2006/ole">
            <p:oleObj spid="_x0000_s6165" r:id="rId8" imgW="4163929" imgH="3724979" progId="Excel.Sheet.8">
              <p:embed/>
            </p:oleObj>
          </a:graphicData>
        </a:graphic>
      </p:graphicFrame>
      <p:sp>
        <p:nvSpPr>
          <p:cNvPr id="25" name="Прямоугольник 8"/>
          <p:cNvSpPr>
            <a:spLocks noChangeArrowheads="1"/>
          </p:cNvSpPr>
          <p:nvPr/>
        </p:nvSpPr>
        <p:spPr bwMode="auto">
          <a:xfrm>
            <a:off x="9636125" y="3396015"/>
            <a:ext cx="3160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Управляющие </a:t>
            </a: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– </a:t>
            </a: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325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</a:t>
            </a: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89,2%)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9"/>
          <p:cNvSpPr>
            <a:spLocks noChangeArrowheads="1"/>
          </p:cNvSpPr>
          <p:nvPr/>
        </p:nvSpPr>
        <p:spPr bwMode="auto">
          <a:xfrm>
            <a:off x="3913188" y="4725894"/>
            <a:ext cx="26590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ТСЖ, ТСН, ЖСК и иные кооперативы – </a:t>
            </a: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375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3,3%)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10"/>
          <p:cNvSpPr>
            <a:spLocks noChangeArrowheads="1"/>
          </p:cNvSpPr>
          <p:nvPr/>
        </p:nvSpPr>
        <p:spPr bwMode="auto">
          <a:xfrm>
            <a:off x="6061075" y="5081548"/>
            <a:ext cx="2482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управление 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990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(7,4%)</a:t>
            </a:r>
          </a:p>
        </p:txBody>
      </p:sp>
      <p:sp>
        <p:nvSpPr>
          <p:cNvPr id="28" name="Прямоугольник 11"/>
          <p:cNvSpPr>
            <a:spLocks noChangeArrowheads="1"/>
          </p:cNvSpPr>
          <p:nvPr/>
        </p:nvSpPr>
        <p:spPr bwMode="auto">
          <a:xfrm>
            <a:off x="8455025" y="4841835"/>
            <a:ext cx="207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Ведомственный фонд –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МКД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(0,1%)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5999163" y="4492532"/>
            <a:ext cx="573087" cy="30162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30" name="Стрелка вправо 29"/>
          <p:cNvSpPr/>
          <p:nvPr/>
        </p:nvSpPr>
        <p:spPr>
          <a:xfrm>
            <a:off x="4581525" y="3463832"/>
            <a:ext cx="1990725" cy="576262"/>
          </a:xfrm>
          <a:prstGeom prst="rightArrow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  <a:sym typeface="Calibri"/>
            </a:endParaRPr>
          </a:p>
        </p:txBody>
      </p:sp>
      <p:sp>
        <p:nvSpPr>
          <p:cNvPr id="31" name="Прямоугольник 15"/>
          <p:cNvSpPr>
            <a:spLocks noChangeArrowheads="1"/>
          </p:cNvSpPr>
          <p:nvPr/>
        </p:nvSpPr>
        <p:spPr bwMode="auto">
          <a:xfrm>
            <a:off x="1904470" y="2256662"/>
            <a:ext cx="3790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Газифицированные </a:t>
            </a: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 –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705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75%)  </a:t>
            </a:r>
            <a:endParaRPr lang="ru-RU" altLang="ru-RU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17"/>
          <p:cNvSpPr>
            <a:spLocks noChangeArrowheads="1"/>
          </p:cNvSpPr>
          <p:nvPr/>
        </p:nvSpPr>
        <p:spPr bwMode="auto">
          <a:xfrm>
            <a:off x="572558" y="4864006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Негазифицированные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МКД –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427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(25%) 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6970713" y="4819558"/>
            <a:ext cx="128587" cy="26199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4" name="Прямая со стрелкой 33"/>
          <p:cNvCxnSpPr/>
          <p:nvPr/>
        </p:nvCxnSpPr>
        <p:spPr>
          <a:xfrm flipH="1" flipV="1">
            <a:off x="7364413" y="4870357"/>
            <a:ext cx="1135062" cy="49212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35" name="Скругленный прямоугольник 34"/>
          <p:cNvSpPr/>
          <p:nvPr/>
        </p:nvSpPr>
        <p:spPr>
          <a:xfrm>
            <a:off x="292100" y="6089570"/>
            <a:ext cx="11104563" cy="661987"/>
          </a:xfrm>
          <a:prstGeom prst="roundRect">
            <a:avLst/>
          </a:prstGeom>
          <a:gradFill>
            <a:gsLst>
              <a:gs pos="63000">
                <a:srgbClr val="D6E6F5"/>
              </a:gs>
              <a:gs pos="17000">
                <a:srgbClr val="5B9BD5">
                  <a:lumMod val="5000"/>
                  <a:lumOff val="95000"/>
                </a:srgbClr>
              </a:gs>
              <a:gs pos="98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Calibri"/>
              </a:rPr>
              <a:t>100</a:t>
            </a:r>
            <a:r>
              <a:rPr kumimoji="0" lang="ru-RU" sz="2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Calibri"/>
              </a:rPr>
              <a:t>% </a:t>
            </a:r>
            <a:r>
              <a:rPr kumimoji="0" lang="ru-RU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Calibri"/>
              </a:rPr>
              <a:t>организаций, осуществляющих управление МКД на территории Московской области, заключили </a:t>
            </a:r>
            <a:r>
              <a:rPr kumimoji="0" lang="ru-RU" sz="20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Calibri"/>
              </a:rPr>
              <a:t>договоры на техническое обслуживание и ремонт </a:t>
            </a:r>
            <a:r>
              <a:rPr kumimoji="0" lang="ru-RU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Calibri"/>
              </a:rPr>
              <a:t>ВДГО</a:t>
            </a:r>
            <a:endParaRPr kumimoji="0" lang="ru-RU" sz="20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10197307" y="3751963"/>
            <a:ext cx="457200" cy="29845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37" name="Прямоугольник 15"/>
          <p:cNvSpPr>
            <a:spLocks noChangeArrowheads="1"/>
          </p:cNvSpPr>
          <p:nvPr/>
        </p:nvSpPr>
        <p:spPr bwMode="auto">
          <a:xfrm>
            <a:off x="6661150" y="2275695"/>
            <a:ext cx="3790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Газифицированный фонд</a:t>
            </a: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705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МКД)</a:t>
            </a:r>
          </a:p>
        </p:txBody>
      </p:sp>
    </p:spTree>
    <p:extLst>
      <p:ext uri="{BB962C8B-B14F-4D97-AF65-F5344CB8AC3E}">
        <p14:creationId xmlns="" xmlns:p14="http://schemas.microsoft.com/office/powerpoint/2010/main" val="2984853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hape 117"/>
          <p:cNvSpPr>
            <a:spLocks noChangeArrowheads="1"/>
          </p:cNvSpPr>
          <p:nvPr/>
        </p:nvSpPr>
        <p:spPr bwMode="auto">
          <a:xfrm>
            <a:off x="5743575" y="3249613"/>
            <a:ext cx="9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9" name="image3.gi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2097" y="292195"/>
            <a:ext cx="864097" cy="89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1006194" y="415119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ГОСЖИЛИНСПЕКЦИЯ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0724" y="308671"/>
            <a:ext cx="805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Кто за что отвечает?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3856" y="2147215"/>
            <a:ext cx="5408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Внутридомовое газовое оборудование (ВДГО)</a:t>
            </a:r>
          </a:p>
          <a:p>
            <a:pPr algn="just"/>
            <a:endParaRPr lang="ru-RU" sz="900" b="1" dirty="0" smtClean="0"/>
          </a:p>
          <a:p>
            <a:pPr algn="just"/>
            <a:r>
              <a:rPr lang="ru-RU" sz="2000" b="1" dirty="0" smtClean="0"/>
              <a:t> </a:t>
            </a:r>
            <a:r>
              <a:rPr lang="ru-RU" dirty="0" smtClean="0"/>
              <a:t>фасадные газопроводы и стояки по подъездам вместе с кранами. За его техническое состояние отвечают </a:t>
            </a:r>
            <a:r>
              <a:rPr lang="ru-RU" b="1" dirty="0" smtClean="0"/>
              <a:t>управляющие организации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" name="Picture 4" descr="https://img0.liveinternet.ru/images/attach/c/11/115/458/115458186__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683"/>
          <a:stretch/>
        </p:blipFill>
        <p:spPr bwMode="auto">
          <a:xfrm>
            <a:off x="253361" y="1523526"/>
            <a:ext cx="5490214" cy="1347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13856" y="4110299"/>
            <a:ext cx="540885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Внутриквартирное газовое оборудование (ВКГО)</a:t>
            </a:r>
          </a:p>
          <a:p>
            <a:pPr algn="just"/>
            <a:endParaRPr lang="ru-RU" sz="900" b="1" dirty="0" smtClean="0"/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все, что находится после запорного крана на ответвлении в квартиру. За его техническое состояние отвечает </a:t>
            </a:r>
            <a:r>
              <a:rPr lang="ru-RU" b="1" dirty="0">
                <a:solidFill>
                  <a:prstClr val="black"/>
                </a:solidFill>
              </a:rPr>
              <a:t>собственник или наниматель квартиры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20" name="Picture 4" descr="https://img0.liveinternet.ru/images/attach/c/11/115/458/115458186__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683"/>
          <a:stretch/>
        </p:blipFill>
        <p:spPr bwMode="auto">
          <a:xfrm>
            <a:off x="253361" y="3500826"/>
            <a:ext cx="5490214" cy="1347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EFA33ECB-E1B0-4383-B19E-BF97B0F6EB97-L0-001.jpe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1619" y="1762303"/>
            <a:ext cx="5101873" cy="4352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9" descr="http://www.ligir.ru/files/liggirkadppua/image/gas-512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3" r="10846"/>
          <a:stretch>
            <a:fillRect/>
          </a:stretch>
        </p:blipFill>
        <p:spPr bwMode="auto">
          <a:xfrm>
            <a:off x="11388725" y="5948363"/>
            <a:ext cx="8032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11371263" y="6457950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r" eaLnBrk="1"/>
            <a:r>
              <a:rPr lang="ru-RU" altLang="ru-RU" sz="2000" b="1" dirty="0" smtClean="0">
                <a:latin typeface="Times New Roman" panose="02020603050405020304" pitchFamily="18" charset="0"/>
              </a:rPr>
              <a:t>3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pic>
        <p:nvPicPr>
          <p:cNvPr id="16" name="Picture 2" descr="https://steemitimages.com/DQmYAzk9chmipLYY5m92DkBRpGW6SyhjSWHYU4To4Wb5b8i/HP_Break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18" t="48285" b="48505"/>
          <a:stretch/>
        </p:blipFill>
        <p:spPr bwMode="auto">
          <a:xfrm>
            <a:off x="4250724" y="1029303"/>
            <a:ext cx="10103662" cy="23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9071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.gi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2097" y="292195"/>
            <a:ext cx="864097" cy="89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1006194" y="415119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ГОСЖИЛИНСПЕКЦИЯ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0725" y="349682"/>
            <a:ext cx="794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Риски при использовании ВКГО</a:t>
            </a:r>
          </a:p>
        </p:txBody>
      </p:sp>
      <p:pic>
        <p:nvPicPr>
          <p:cNvPr id="2050" name="Picture 2" descr="https://steemitimages.com/DQmYAzk9chmipLYY5m92DkBRpGW6SyhjSWHYU4To4Wb5b8i/HP_Brea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18" t="48285" b="48505"/>
          <a:stretch/>
        </p:blipFill>
        <p:spPr bwMode="auto">
          <a:xfrm>
            <a:off x="4250725" y="1008745"/>
            <a:ext cx="10103662" cy="23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 descr="http://www.ligir.ru/files/liggirkadppua/image/ga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3" r="10846"/>
          <a:stretch>
            <a:fillRect/>
          </a:stretch>
        </p:blipFill>
        <p:spPr bwMode="auto">
          <a:xfrm>
            <a:off x="11388725" y="5948363"/>
            <a:ext cx="8032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11371263" y="6457950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r" eaLnBrk="1"/>
            <a:r>
              <a:rPr lang="ru-RU" altLang="ru-RU" sz="2000" b="1" dirty="0" smtClean="0">
                <a:latin typeface="Times New Roman" panose="02020603050405020304" pitchFamily="18" charset="0"/>
              </a:rPr>
              <a:t>4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631524" y="1705040"/>
            <a:ext cx="10786764" cy="23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Эксплуатация неисправного оборудования после срока службы  </a:t>
            </a:r>
          </a:p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Неисправность ЖСТ, «подсос» воздуха (</a:t>
            </a:r>
            <a:r>
              <a:rPr 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негерметичность</a:t>
            </a: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прилегания), занижен прямой участок ЖСТ</a:t>
            </a:r>
          </a:p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Выход из строя деталей, узлов, комплектующих в приборах и отсутствие  ремонта приборов изготовителем</a:t>
            </a:r>
          </a:p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Отсутствие вентиляции при работающем газоиспользующем оборудовании </a:t>
            </a:r>
          </a:p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Отсутствие автоматики духовки</a:t>
            </a:r>
          </a:p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Утечки газа в резьбовых соединениях, кранах, разрыв газопроводов</a:t>
            </a:r>
          </a:p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Ограничение внешнего осмотра ВКГО </a:t>
            </a:r>
            <a:endParaRPr lang="ru-RU" altLang="ru-RU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33294"/>
            <a:ext cx="11977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НЕИСПРАВНОСТЬ ВКГО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5" name="Picture 4" descr="https://www.gapbezan.com/wp-content/uploads/2018/09/ice-maker-warn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730" y="1376177"/>
            <a:ext cx="1129632" cy="11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-588354" y="3936821"/>
            <a:ext cx="11977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66688" y="4026149"/>
            <a:ext cx="12192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07F09"/>
              </a:buCl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ВСЛЕДСТВИЕ НАРУШЕНИЯ ТРЕБОВАНИЙ </a:t>
            </a:r>
          </a:p>
          <a:p>
            <a:pPr algn="ctr">
              <a:buClr>
                <a:srgbClr val="F07F09"/>
              </a:buCl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МОНТАЖА ГАЗОИСПОЛЬЗУЮЩЕГО ОБОРУДОВАНИЯ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31524" y="4680170"/>
            <a:ext cx="11158838" cy="205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Риски вследствие нарушения требований монтажа (установки) газоиспользующего оборудования, приборов учета газа </a:t>
            </a:r>
          </a:p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Нарушение требований к установке</a:t>
            </a:r>
          </a:p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Установка газовой духовки в кухонную мебель</a:t>
            </a:r>
          </a:p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Установка изолирующей вставки в кран на </a:t>
            </a:r>
            <a:r>
              <a:rPr 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опуске</a:t>
            </a: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без заземления или УЗО</a:t>
            </a:r>
          </a:p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Установка (монтаж) неспециализированной организацией (</a:t>
            </a:r>
            <a:r>
              <a:rPr lang="ru-RU" sz="16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самоустановка</a:t>
            </a: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) с нарушением ТУ изготовителя</a:t>
            </a:r>
          </a:p>
          <a:p>
            <a:pPr marL="285750" indent="-285750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FC0404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Несоответствие помещения для установки газоиспользующего оборудования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056976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hape 117"/>
          <p:cNvSpPr>
            <a:spLocks noChangeArrowheads="1"/>
          </p:cNvSpPr>
          <p:nvPr/>
        </p:nvSpPr>
        <p:spPr bwMode="auto">
          <a:xfrm>
            <a:off x="5743575" y="3249613"/>
            <a:ext cx="9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9" name="image3.gi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2097" y="292195"/>
            <a:ext cx="864097" cy="89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1006194" y="415119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ГОСЖИЛИНСПЕКЦИЯ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0725" y="349682"/>
            <a:ext cx="805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Обязанность собственников</a:t>
            </a:r>
          </a:p>
        </p:txBody>
      </p:sp>
      <p:pic>
        <p:nvPicPr>
          <p:cNvPr id="2050" name="Picture 2" descr="https://steemitimages.com/DQmYAzk9chmipLYY5m92DkBRpGW6SyhjSWHYU4To4Wb5b8i/HP_Brea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18" t="48285" b="48505"/>
          <a:stretch/>
        </p:blipFill>
        <p:spPr bwMode="auto">
          <a:xfrm>
            <a:off x="4250725" y="1008745"/>
            <a:ext cx="10103662" cy="23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 descr="http://www.ligir.ru/files/liggirkadppua/image/ga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3" r="10846"/>
          <a:stretch>
            <a:fillRect/>
          </a:stretch>
        </p:blipFill>
        <p:spPr bwMode="auto">
          <a:xfrm>
            <a:off x="11388725" y="5948363"/>
            <a:ext cx="8032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11371263" y="6457950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r" eaLnBrk="1"/>
            <a:r>
              <a:rPr lang="ru-RU" altLang="ru-RU" sz="2000" b="1" dirty="0" smtClean="0">
                <a:latin typeface="Times New Roman" panose="02020603050405020304" pitchFamily="18" charset="0"/>
              </a:rPr>
              <a:t>5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89340" y="4404556"/>
            <a:ext cx="9965590" cy="859267"/>
          </a:xfrm>
          <a:prstGeom prst="roundRect">
            <a:avLst/>
          </a:prstGeom>
          <a:gradFill>
            <a:gsLst>
              <a:gs pos="63000">
                <a:srgbClr val="D6E6F5"/>
              </a:gs>
              <a:gs pos="17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ln w="0"/>
                <a:solidFill>
                  <a:prstClr val="black"/>
                </a:solidFill>
              </a:rPr>
              <a:t>Жители Московской области обязаны заключить договор </a:t>
            </a:r>
          </a:p>
          <a:p>
            <a:pPr algn="ctr" eaLnBrk="1" hangingPunct="1">
              <a:defRPr/>
            </a:pPr>
            <a:r>
              <a:rPr lang="ru-RU" sz="2000" b="1" dirty="0" smtClean="0">
                <a:ln w="0"/>
                <a:solidFill>
                  <a:prstClr val="black"/>
                </a:solidFill>
              </a:rPr>
              <a:t>на техническое обслуживание ВКГО  </a:t>
            </a:r>
          </a:p>
        </p:txBody>
      </p:sp>
      <p:pic>
        <p:nvPicPr>
          <p:cNvPr id="25" name="Picture 18" descr="http://www.clker.com/cliparts/f/J/T/Y/9/m/not-warning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3" y="4380637"/>
            <a:ext cx="999902" cy="95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39"/>
          <p:cNvSpPr txBox="1"/>
          <p:nvPr/>
        </p:nvSpPr>
        <p:spPr>
          <a:xfrm>
            <a:off x="1539262" y="1771632"/>
            <a:ext cx="991566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just" eaLnBrk="1">
              <a:defRPr/>
            </a:pPr>
            <a:r>
              <a:rPr lang="ru-RU" kern="0" dirty="0" smtClean="0">
                <a:ln w="0"/>
                <a:cs typeface="Times New Roman" pitchFamily="18" charset="0"/>
              </a:rPr>
              <a:t>Постановление </a:t>
            </a:r>
            <a:r>
              <a:rPr lang="ru-RU" kern="0" dirty="0">
                <a:ln w="0"/>
                <a:cs typeface="Times New Roman" pitchFamily="18" charset="0"/>
              </a:rPr>
              <a:t>Правительства РФ от 21.07.2008 </a:t>
            </a:r>
            <a:r>
              <a:rPr lang="ru-RU" kern="0" dirty="0" smtClean="0">
                <a:ln w="0"/>
                <a:cs typeface="Times New Roman" pitchFamily="18" charset="0"/>
              </a:rPr>
              <a:t>№ 549 </a:t>
            </a:r>
            <a:r>
              <a:rPr lang="ru-RU" kern="0" dirty="0">
                <a:ln w="0"/>
                <a:cs typeface="Times New Roman" pitchFamily="18" charset="0"/>
              </a:rPr>
              <a:t>(ред. от 09.09.2017) «О порядке поставки газа для обеспечения коммунально-бытовых нужд граждан»</a:t>
            </a:r>
            <a:endParaRPr lang="ru-RU" kern="0" dirty="0">
              <a:cs typeface="Times New Roman" panose="02020603050405020304" pitchFamily="18" charset="0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1539262" y="2502183"/>
            <a:ext cx="10030438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just" eaLnBrk="1">
              <a:defRPr/>
            </a:pPr>
            <a:r>
              <a:rPr lang="ru-RU" kern="0" dirty="0" smtClean="0">
                <a:ln w="0"/>
                <a:cs typeface="Times New Roman" pitchFamily="18" charset="0"/>
              </a:rPr>
              <a:t>Правила пользования газом в части обеспечения безопасности при использовании и содержании ВКГО И ВДГО при предоставлении коммунальной услуги по газоснабжению, утвержденные постановлением </a:t>
            </a:r>
            <a:r>
              <a:rPr lang="ru-RU" kern="0" dirty="0">
                <a:ln w="0"/>
                <a:cs typeface="Times New Roman" pitchFamily="18" charset="0"/>
              </a:rPr>
              <a:t>Правительства РФ </a:t>
            </a:r>
            <a:r>
              <a:rPr lang="ru-RU" kern="0" dirty="0" smtClean="0">
                <a:ln w="0"/>
                <a:cs typeface="Times New Roman" pitchFamily="18" charset="0"/>
              </a:rPr>
              <a:t>от 14.05.2013 №  410</a:t>
            </a:r>
            <a:endParaRPr lang="ru-RU" kern="0" dirty="0">
              <a:cs typeface="Times New Roman" panose="02020603050405020304" pitchFamily="18" charset="0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1539262" y="3457307"/>
            <a:ext cx="10030438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just" eaLnBrk="1">
              <a:defRPr/>
            </a:pPr>
            <a:r>
              <a:rPr lang="ru-RU" kern="0" dirty="0" smtClean="0">
                <a:ln w="0"/>
                <a:cs typeface="Times New Roman" pitchFamily="18" charset="0"/>
              </a:rPr>
              <a:t>Распоряжение МинЖКХ МО от 01.08.2017 № 147-РВ об утверждении Порядка заключения договоров о техническом обслуживании и ремонте ВКГО в газифицированных МКД на территории Московской области</a:t>
            </a:r>
            <a:endParaRPr lang="ru-RU" kern="0" dirty="0">
              <a:cs typeface="Times New Roman" panose="02020603050405020304" pitchFamily="18" charset="0"/>
            </a:endParaRPr>
          </a:p>
        </p:txBody>
      </p:sp>
      <p:pic>
        <p:nvPicPr>
          <p:cNvPr id="29" name="Picture 2" descr="http://productivitylabs.us/wp-content/uploads/2017/08/blue-on-white-1024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71632"/>
            <a:ext cx="1020149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http://productivitylabs.us/wp-content/uploads/2017/08/blue-on-white-1024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59675"/>
            <a:ext cx="1020149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http://productivitylabs.us/wp-content/uploads/2017/08/blue-on-white-1024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7" y="3471937"/>
            <a:ext cx="1020149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scontent-ams3-1.cdninstagram.com/vp/21a0175286a14347b5c46ee557bfaa82/5CD078BC/t51.2885-15/e35/42566933_259249744795284_7584125355187765248_n.jpg?_nc_ht=scontent-ams3-1.cdninstagram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5" y="5501688"/>
            <a:ext cx="1063800" cy="956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1514301" y="5562113"/>
            <a:ext cx="9965590" cy="859267"/>
          </a:xfrm>
          <a:prstGeom prst="roundRect">
            <a:avLst/>
          </a:prstGeom>
          <a:gradFill>
            <a:gsLst>
              <a:gs pos="63000">
                <a:srgbClr val="FED2E0"/>
              </a:gs>
              <a:gs pos="17000">
                <a:srgbClr val="FFF5FC"/>
              </a:gs>
              <a:gs pos="98000">
                <a:srgbClr val="FED2E0"/>
              </a:gs>
              <a:gs pos="100000">
                <a:srgbClr val="FC0404"/>
              </a:gs>
            </a:gsLst>
            <a:lin ang="5400000" scaled="1"/>
          </a:gradFill>
          <a:ln>
            <a:solidFill>
              <a:srgbClr val="FE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>
              <a:defRPr/>
            </a:pPr>
            <a:r>
              <a:rPr lang="ru-RU" sz="2000" b="1" dirty="0">
                <a:ln w="0"/>
                <a:solidFill>
                  <a:prstClr val="black"/>
                </a:solidFill>
              </a:rPr>
              <a:t>В случае </a:t>
            </a:r>
            <a:r>
              <a:rPr lang="ru-RU" sz="2000" b="1" dirty="0" smtClean="0">
                <a:ln w="0"/>
                <a:solidFill>
                  <a:prstClr val="black"/>
                </a:solidFill>
              </a:rPr>
              <a:t>не заключения </a:t>
            </a:r>
            <a:r>
              <a:rPr lang="ru-RU" sz="2000" b="1" dirty="0">
                <a:ln w="0"/>
                <a:solidFill>
                  <a:prstClr val="black"/>
                </a:solidFill>
              </a:rPr>
              <a:t>договора в соответствии со статьей 9.23. часть 2 КоАП РФ предусмотрена административная ответственность</a:t>
            </a:r>
            <a:endParaRPr lang="ru-RU" sz="2000" b="1" dirty="0" smtClean="0">
              <a:ln w="0"/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02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hape 117"/>
          <p:cNvSpPr>
            <a:spLocks noChangeArrowheads="1"/>
          </p:cNvSpPr>
          <p:nvPr/>
        </p:nvSpPr>
        <p:spPr bwMode="auto">
          <a:xfrm>
            <a:off x="5743575" y="3249613"/>
            <a:ext cx="9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9" name="image3.gi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2097" y="292195"/>
            <a:ext cx="864097" cy="89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1006194" y="415119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ГОСЖИЛИНСПЕКЦИЯ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0725" y="349682"/>
            <a:ext cx="794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Заключение договоров</a:t>
            </a:r>
          </a:p>
        </p:txBody>
      </p:sp>
      <p:pic>
        <p:nvPicPr>
          <p:cNvPr id="2050" name="Picture 2" descr="https://steemitimages.com/DQmYAzk9chmipLYY5m92DkBRpGW6SyhjSWHYU4To4Wb5b8i/HP_Brea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18" t="48285" b="48505"/>
          <a:stretch/>
        </p:blipFill>
        <p:spPr bwMode="auto">
          <a:xfrm>
            <a:off x="4250725" y="1008745"/>
            <a:ext cx="10103662" cy="23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 descr="http://www.ligir.ru/files/liggirkadppua/image/ga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3" r="10846"/>
          <a:stretch>
            <a:fillRect/>
          </a:stretch>
        </p:blipFill>
        <p:spPr bwMode="auto">
          <a:xfrm>
            <a:off x="11388725" y="5948363"/>
            <a:ext cx="8032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11371263" y="6457950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r" eaLnBrk="1"/>
            <a:r>
              <a:rPr lang="ru-RU" altLang="ru-RU" sz="2000" b="1" dirty="0" smtClean="0">
                <a:latin typeface="Times New Roman" panose="02020603050405020304" pitchFamily="18" charset="0"/>
              </a:rPr>
              <a:t>6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pic>
        <p:nvPicPr>
          <p:cNvPr id="12" name="Picture 2" descr="ÐÐ°ÑÑÐ¸Ð½ÐºÐ¸ Ð¿Ð¾ Ð·Ð°Ð¿ÑÐ¾ÑÑ Ð´Ð¾ÐºÑÐ¼ÐµÐ½Ñ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4" y="1836664"/>
            <a:ext cx="873789" cy="946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8779" y="1653174"/>
            <a:ext cx="45084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Заключение договора </a:t>
            </a:r>
          </a:p>
          <a:p>
            <a:pPr algn="ctr"/>
            <a:r>
              <a:rPr lang="ru-RU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ТО и ремонт ВКГО</a:t>
            </a:r>
            <a:endParaRPr lang="ru-RU" sz="3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07278" y="1640499"/>
            <a:ext cx="53959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Залог Вашей </a:t>
            </a:r>
          </a:p>
          <a:p>
            <a:pPr algn="ctr"/>
            <a:r>
              <a:rPr lang="ru-RU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безопасности</a:t>
            </a:r>
            <a:endParaRPr lang="ru-RU" sz="3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07278" y="1651319"/>
            <a:ext cx="10366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2" descr="https://maxcdn.icons8.com/Share/icon/Industry/gas1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94" y="5887833"/>
            <a:ext cx="356293" cy="361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1475117" y="5671559"/>
            <a:ext cx="10775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hangingPunct="0">
              <a:defRPr/>
            </a:pPr>
            <a:r>
              <a:rPr lang="ru-RU" altLang="ru-RU" dirty="0">
                <a:latin typeface="+mn-lt"/>
                <a:cs typeface="Times New Roman" panose="02020603050405020304" pitchFamily="18" charset="0"/>
              </a:rPr>
              <a:t>В  соответствии с 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п. </a:t>
            </a:r>
            <a:r>
              <a:rPr lang="ru-RU" altLang="ru-RU" dirty="0">
                <a:latin typeface="+mn-lt"/>
                <a:cs typeface="Times New Roman" panose="02020603050405020304" pitchFamily="18" charset="0"/>
              </a:rPr>
              <a:t>132 Правил № 354 отсутствие договора о ТО ВКГО является основанием для приостановления подачи газа с предварительным уведомлением потребителя.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117" y="4788489"/>
            <a:ext cx="979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Заключить договор </a:t>
            </a:r>
            <a:r>
              <a:rPr lang="ru-RU" dirty="0">
                <a:solidFill>
                  <a:prstClr val="black"/>
                </a:solidFill>
              </a:rPr>
              <a:t>на </a:t>
            </a:r>
            <a:r>
              <a:rPr lang="ru-RU" dirty="0" smtClean="0">
                <a:solidFill>
                  <a:prstClr val="black"/>
                </a:solidFill>
              </a:rPr>
              <a:t>техобслуживание и ремонт ВКГО можно как </a:t>
            </a:r>
            <a:r>
              <a:rPr lang="ru-RU" dirty="0">
                <a:solidFill>
                  <a:prstClr val="black"/>
                </a:solidFill>
              </a:rPr>
              <a:t>самостоятельно, так и делегировать эти полномочия УК, ТСЖ, ЖК, ЖСК.</a:t>
            </a:r>
          </a:p>
        </p:txBody>
      </p:sp>
      <p:pic>
        <p:nvPicPr>
          <p:cNvPr id="20" name="Picture 2" descr="https://maxcdn.icons8.com/Share/icon/Industry/gas1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94" y="4873576"/>
            <a:ext cx="356293" cy="361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maxcdn.icons8.com/Share/icon/Industry/gas1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94" y="3258475"/>
            <a:ext cx="356293" cy="361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484557" y="3148236"/>
            <a:ext cx="9790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Регулярные проверки и </a:t>
            </a:r>
            <a:r>
              <a:rPr lang="ru-RU" dirty="0">
                <a:solidFill>
                  <a:prstClr val="black"/>
                </a:solidFill>
              </a:rPr>
              <a:t>обслуживание газового оборудования в квартирах позволяют вовремя </a:t>
            </a:r>
            <a:r>
              <a:rPr lang="ru-RU" dirty="0" smtClean="0">
                <a:solidFill>
                  <a:prstClr val="black"/>
                </a:solidFill>
              </a:rPr>
              <a:t>выявить </a:t>
            </a:r>
            <a:r>
              <a:rPr lang="ru-RU" dirty="0">
                <a:solidFill>
                  <a:prstClr val="black"/>
                </a:solidFill>
              </a:rPr>
              <a:t>неисправности и предотвратить ЧП</a:t>
            </a:r>
            <a:r>
              <a:rPr lang="ru-RU" dirty="0" smtClean="0">
                <a:solidFill>
                  <a:prstClr val="black"/>
                </a:solidFill>
              </a:rPr>
              <a:t>. Зачастую взрывы </a:t>
            </a:r>
            <a:r>
              <a:rPr lang="ru-RU" dirty="0">
                <a:solidFill>
                  <a:prstClr val="black"/>
                </a:solidFill>
              </a:rPr>
              <a:t>бытового </a:t>
            </a:r>
            <a:r>
              <a:rPr lang="ru-RU" dirty="0" smtClean="0">
                <a:solidFill>
                  <a:prstClr val="black"/>
                </a:solidFill>
              </a:rPr>
              <a:t>газа происходят </a:t>
            </a:r>
            <a:r>
              <a:rPr lang="ru-RU" dirty="0">
                <a:solidFill>
                  <a:prstClr val="black"/>
                </a:solidFill>
              </a:rPr>
              <a:t>именно из-за неполадок ВКГО. Поэтому договоры на техническое обслуживание ВКГО должны заключать все собственники и наниматели жилья в </a:t>
            </a:r>
            <a:r>
              <a:rPr lang="ru-RU" dirty="0" smtClean="0">
                <a:solidFill>
                  <a:prstClr val="black"/>
                </a:solidFill>
              </a:rPr>
              <a:t>МКД. </a:t>
            </a:r>
            <a:r>
              <a:rPr lang="ru-RU" b="1" dirty="0" smtClean="0">
                <a:solidFill>
                  <a:prstClr val="black"/>
                </a:solidFill>
              </a:rPr>
              <a:t>Если </a:t>
            </a:r>
            <a:r>
              <a:rPr lang="ru-RU" b="1" dirty="0">
                <a:solidFill>
                  <a:prstClr val="black"/>
                </a:solidFill>
              </a:rPr>
              <a:t>все, кроме одного собственника, заключат договоры, гарантии безопасности НЕТ! </a:t>
            </a:r>
          </a:p>
        </p:txBody>
      </p:sp>
    </p:spTree>
    <p:extLst>
      <p:ext uri="{BB962C8B-B14F-4D97-AF65-F5344CB8AC3E}">
        <p14:creationId xmlns="" xmlns:p14="http://schemas.microsoft.com/office/powerpoint/2010/main" val="5543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hape 117"/>
          <p:cNvSpPr>
            <a:spLocks noChangeArrowheads="1"/>
          </p:cNvSpPr>
          <p:nvPr/>
        </p:nvSpPr>
        <p:spPr bwMode="auto">
          <a:xfrm>
            <a:off x="5743575" y="3249613"/>
            <a:ext cx="9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9" name="image3.gi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2097" y="292195"/>
            <a:ext cx="864097" cy="89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1006194" y="415119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ГОСЖИЛИНСПЕКЦИЯ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0725" y="349682"/>
            <a:ext cx="805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Где найти спец. организацию ?</a:t>
            </a:r>
          </a:p>
        </p:txBody>
      </p:sp>
      <p:pic>
        <p:nvPicPr>
          <p:cNvPr id="2050" name="Picture 2" descr="https://steemitimages.com/DQmYAzk9chmipLYY5m92DkBRpGW6SyhjSWHYU4To4Wb5b8i/HP_Brea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18" t="48285" b="48505"/>
          <a:stretch/>
        </p:blipFill>
        <p:spPr bwMode="auto">
          <a:xfrm>
            <a:off x="4250725" y="1008745"/>
            <a:ext cx="10103662" cy="23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 descr="http://www.ligir.ru/files/liggirkadppua/image/ga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3" r="10846"/>
          <a:stretch>
            <a:fillRect/>
          </a:stretch>
        </p:blipFill>
        <p:spPr bwMode="auto">
          <a:xfrm>
            <a:off x="11388725" y="5948363"/>
            <a:ext cx="8032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11371263" y="6457950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r" eaLnBrk="1"/>
            <a:r>
              <a:rPr lang="ru-RU" altLang="ru-RU" sz="2000" b="1" dirty="0" smtClean="0">
                <a:latin typeface="Times New Roman" panose="02020603050405020304" pitchFamily="18" charset="0"/>
              </a:rPr>
              <a:t>7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pic>
        <p:nvPicPr>
          <p:cNvPr id="21" name="Picture 2" descr="https://maxcdn.icons8.com/Share/icon/Industry/gas16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20" y="1728886"/>
            <a:ext cx="356293" cy="361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/>
          <a:srcRect r="20218"/>
          <a:stretch/>
        </p:blipFill>
        <p:spPr>
          <a:xfrm>
            <a:off x="449509" y="1368209"/>
            <a:ext cx="6454000" cy="528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C:\Users\SkorobogatovaAV\Desktop\111.jpg"/>
          <p:cNvPicPr>
            <a:picLocks noChangeAspect="1" noChangeArrowheads="1"/>
          </p:cNvPicPr>
          <p:nvPr/>
        </p:nvPicPr>
        <p:blipFill rotWithShape="1">
          <a:blip r:embed="rId8" cstate="print"/>
          <a:srcRect b="1270"/>
          <a:stretch/>
        </p:blipFill>
        <p:spPr bwMode="auto">
          <a:xfrm>
            <a:off x="8069018" y="4007966"/>
            <a:ext cx="2817811" cy="199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гнутая вверх стрелка 2"/>
          <p:cNvSpPr/>
          <p:nvPr/>
        </p:nvSpPr>
        <p:spPr>
          <a:xfrm>
            <a:off x="1543297" y="4896049"/>
            <a:ext cx="1352550" cy="5799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097" y="5577298"/>
            <a:ext cx="8563600" cy="11144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7453312" y="1633362"/>
            <a:ext cx="45989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Госжилинспекция ведет Реестр специализированных </a:t>
            </a:r>
            <a:r>
              <a:rPr lang="ru-RU" altLang="ru-RU" dirty="0">
                <a:latin typeface="+mn-lt"/>
                <a:cs typeface="Times New Roman" panose="02020603050405020304" pitchFamily="18" charset="0"/>
              </a:rPr>
              <a:t>организаций, осуществляющих деятельность по техническому обслуживанию, ремонту и техническому диагностированию ВДГО и ВКГО</a:t>
            </a:r>
          </a:p>
        </p:txBody>
      </p:sp>
      <p:pic>
        <p:nvPicPr>
          <p:cNvPr id="33" name="Picture 2" descr="https://maxcdn.icons8.com/Share/icon/Industry/gas16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70" y="3516843"/>
            <a:ext cx="356293" cy="361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7486263" y="3358388"/>
            <a:ext cx="4375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hangingPunct="0">
              <a:defRPr/>
            </a:pPr>
            <a:r>
              <a:rPr lang="ru-RU" altLang="ru-RU" dirty="0">
                <a:latin typeface="+mn-lt"/>
                <a:cs typeface="Times New Roman" panose="02020603050405020304" pitchFamily="18" charset="0"/>
              </a:rPr>
              <a:t>В Реестр 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внесена </a:t>
            </a:r>
            <a:r>
              <a:rPr lang="ru-RU" altLang="ru-RU" b="1" dirty="0" smtClean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ru-RU" b="1" dirty="0" smtClean="0">
                <a:latin typeface="+mn-lt"/>
                <a:cs typeface="Times New Roman" panose="02020603050405020304" pitchFamily="18" charset="0"/>
              </a:rPr>
              <a:t>61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hangingPunct="0">
              <a:defRPr/>
            </a:pP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специализированная организация</a:t>
            </a:r>
            <a:endParaRPr lang="ru-RU" altLang="ru-RU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627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hape 117"/>
          <p:cNvSpPr>
            <a:spLocks noChangeArrowheads="1"/>
          </p:cNvSpPr>
          <p:nvPr/>
        </p:nvSpPr>
        <p:spPr bwMode="auto">
          <a:xfrm>
            <a:off x="5743575" y="3249613"/>
            <a:ext cx="9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9" name="image3.gi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2097" y="292195"/>
            <a:ext cx="864097" cy="89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1006194" y="415119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ГОСЖИЛИНСПЕКЦИЯ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0725" y="349682"/>
            <a:ext cx="805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Что делает спец. организация </a:t>
            </a:r>
          </a:p>
        </p:txBody>
      </p:sp>
      <p:pic>
        <p:nvPicPr>
          <p:cNvPr id="2050" name="Picture 2" descr="https://steemitimages.com/DQmYAzk9chmipLYY5m92DkBRpGW6SyhjSWHYU4To4Wb5b8i/HP_Brea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18" t="48285" b="48505"/>
          <a:stretch/>
        </p:blipFill>
        <p:spPr bwMode="auto">
          <a:xfrm>
            <a:off x="4250725" y="1008745"/>
            <a:ext cx="10103662" cy="23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 descr="http://www.ligir.ru/files/liggirkadppua/image/ga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3" r="10846"/>
          <a:stretch>
            <a:fillRect/>
          </a:stretch>
        </p:blipFill>
        <p:spPr bwMode="auto">
          <a:xfrm>
            <a:off x="11388725" y="5948363"/>
            <a:ext cx="8032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11371263" y="6457950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r" eaLnBrk="1"/>
            <a:r>
              <a:rPr lang="ru-RU" altLang="ru-RU" sz="2000" b="1" dirty="0" smtClean="0">
                <a:latin typeface="Times New Roman" panose="02020603050405020304" pitchFamily="18" charset="0"/>
              </a:rPr>
              <a:t>8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0200" y="1452981"/>
            <a:ext cx="11354943" cy="7920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Утвержден Постановлением Правительства РФ от 14.05.2013 N 410 (ред. от 06.10.2017)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/>
              <a:t>О мерах по обеспечению безопасности при использовании и содержании внутридомового и внутриквартирного газового оборудования"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0122" y="2220289"/>
            <a:ext cx="9741878" cy="4262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900" dirty="0">
                <a:latin typeface="+mn-lt"/>
              </a:rPr>
              <a:t>1</a:t>
            </a:r>
            <a:r>
              <a:rPr lang="ru-RU" dirty="0">
                <a:latin typeface="+mn-lt"/>
              </a:rPr>
              <a:t>. Осмотр целостности и соответствия нормативным требованиям ВДГО/ВКГО 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2. Осмотр наличия свободного доступа к ВДГО/ВКГО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3. Проверка состояния окраски и креплений газопровода 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4. Осмотр наличия и целостности футляров в местах прокладки через наружные и внутренние конструкции МКД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5. Проверка герметичности соединений и отключающих устройств 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6. Проверка работоспособности и смазка отключающих устройств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7. Разборка и смазка кранов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8. Проверка работоспособности устройств, позволяющих автоматически отключить подачу газа при отклонении контролируемых параметров за допустимые пределы, ее наладка и регулировка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9. Регулировка процесса сжигания газа на всех режимах работы, очистка горелок от загрязнений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10. Проверка давления газа перед газоиспользующим оборудованием при всех работающих горелках и после прекращения подачи газа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11. Инструктаж потребителей газа по безопасному использованию газа при удовлетворении коммунально-бытовых нужд</a:t>
            </a:r>
            <a:endParaRPr lang="ru-RU" dirty="0"/>
          </a:p>
        </p:txBody>
      </p:sp>
      <p:pic>
        <p:nvPicPr>
          <p:cNvPr id="11268" name="Picture 4" descr="http://gzhi.mosreg.ru/upload/files/J/S/JSi7xgI3EVy932nVI6y8O5rcfdwiCaHCVBrJNuxBFJ8ni9pGVMuqqWyHRMCMvIo3yWHDXmsSn7j2NE8Gi7WsoNugLhQ1C0B38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401" r="41829"/>
          <a:stretch/>
        </p:blipFill>
        <p:spPr bwMode="auto">
          <a:xfrm>
            <a:off x="218267" y="2776564"/>
            <a:ext cx="2112013" cy="3174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8634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www.clipartbest.com/cliparts/dc7/xre/dc7xredo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52" t="21901" r="4285" b="15008"/>
          <a:stretch/>
        </p:blipFill>
        <p:spPr bwMode="auto">
          <a:xfrm>
            <a:off x="402576" y="1307299"/>
            <a:ext cx="765824" cy="79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3.gi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2097" y="292195"/>
            <a:ext cx="864097" cy="89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1006194" y="415119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ГОСЖИЛИНСПЕКЦИЯ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8317" y="151723"/>
            <a:ext cx="817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Правила пользования газовыми приборами</a:t>
            </a:r>
          </a:p>
        </p:txBody>
      </p:sp>
      <p:pic>
        <p:nvPicPr>
          <p:cNvPr id="2050" name="Picture 2" descr="https://steemitimages.com/DQmYAzk9chmipLYY5m92DkBRpGW6SyhjSWHYU4To4Wb5b8i/HP_Brea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18" t="48285" b="48505"/>
          <a:stretch/>
        </p:blipFill>
        <p:spPr bwMode="auto">
          <a:xfrm>
            <a:off x="4111025" y="1069856"/>
            <a:ext cx="10103662" cy="23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 descr="http://www.ligir.ru/files/liggirkadppua/image/gas-51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3" r="10846"/>
          <a:stretch>
            <a:fillRect/>
          </a:stretch>
        </p:blipFill>
        <p:spPr bwMode="auto">
          <a:xfrm>
            <a:off x="11388725" y="5948363"/>
            <a:ext cx="8032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11371263" y="6457950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r" eaLnBrk="1"/>
            <a:r>
              <a:rPr lang="ru-RU" altLang="ru-RU" sz="2000" b="1" dirty="0" smtClean="0">
                <a:latin typeface="Times New Roman" panose="02020603050405020304" pitchFamily="18" charset="0"/>
              </a:rPr>
              <a:t>9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973" y="2051726"/>
            <a:ext cx="907173" cy="853810"/>
          </a:xfrm>
          <a:prstGeom prst="rect">
            <a:avLst/>
          </a:prstGeom>
        </p:spPr>
      </p:pic>
      <p:pic>
        <p:nvPicPr>
          <p:cNvPr id="15366" name="Picture 6" descr="http://www.clipartbest.com/cliparts/dc7/xre/dc7xredoi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30" t="23751" r="53882" b="15118"/>
          <a:stretch/>
        </p:blipFill>
        <p:spPr bwMode="auto">
          <a:xfrm>
            <a:off x="5778310" y="1352930"/>
            <a:ext cx="863600" cy="769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9977" y="2917467"/>
            <a:ext cx="873686" cy="8918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6" y="3794658"/>
            <a:ext cx="878503" cy="860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/>
          <a:srcRect r="4431"/>
          <a:stretch/>
        </p:blipFill>
        <p:spPr>
          <a:xfrm>
            <a:off x="804076" y="4669150"/>
            <a:ext cx="892838" cy="863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5488" y="5544355"/>
            <a:ext cx="878503" cy="890537"/>
          </a:xfrm>
          <a:prstGeom prst="rect">
            <a:avLst/>
          </a:prstGeom>
        </p:spPr>
      </p:pic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1743531" y="2163368"/>
            <a:ext cx="3832339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п</a:t>
            </a: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ламя должно быть синим 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1743530" y="2943537"/>
            <a:ext cx="3832339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форточка должна </a:t>
            </a:r>
          </a:p>
          <a:p>
            <a:pPr eaLnBrk="1">
              <a:defRPr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быть всегда открытой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1743531" y="3734361"/>
            <a:ext cx="3832340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д</a:t>
            </a: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но посуды – </a:t>
            </a:r>
            <a:br>
              <a:rPr lang="ru-RU" alt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сухим и чистым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1726282" y="4703138"/>
            <a:ext cx="3872942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в</a:t>
            </a: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ключайте плиту последовательно  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1739146" y="5693920"/>
            <a:ext cx="3889419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с</a:t>
            </a: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ледите за наличием тяги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91377" y="2101811"/>
            <a:ext cx="899587" cy="851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91377" y="2956615"/>
            <a:ext cx="899587" cy="9057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16176" y="3862405"/>
            <a:ext cx="899587" cy="905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6" cstate="print"/>
          <a:srcRect l="-1" r="-1299" b="1714"/>
          <a:stretch/>
        </p:blipFill>
        <p:spPr>
          <a:xfrm>
            <a:off x="6391378" y="4769817"/>
            <a:ext cx="949184" cy="886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91377" y="5631927"/>
            <a:ext cx="949185" cy="924206"/>
          </a:xfrm>
          <a:prstGeom prst="rect">
            <a:avLst/>
          </a:prstGeom>
        </p:spPr>
      </p:pic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7380020" y="2210302"/>
            <a:ext cx="4147124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использовать плиту для обогрева  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7423352" y="2923624"/>
            <a:ext cx="4147124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пламя должно быть </a:t>
            </a:r>
          </a:p>
          <a:p>
            <a:pPr eaLnBrk="1">
              <a:defRPr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меньше дна посуды 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7423352" y="3787154"/>
            <a:ext cx="4147125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сушить белье на газовых </a:t>
            </a:r>
          </a:p>
          <a:p>
            <a:pPr eaLnBrk="1">
              <a:defRPr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трубах запрещается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7423352" y="4914266"/>
            <a:ext cx="4191062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не допускайте потухания пламени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7448737" y="5548206"/>
            <a:ext cx="42088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1pPr>
            <a:lvl2pPr indent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2pPr>
            <a:lvl3pPr indent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3pPr>
            <a:lvl4pPr indent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4pPr>
            <a:lvl5pPr indent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запрещается</a:t>
            </a:r>
          </a:p>
          <a:p>
            <a:pPr eaLnBrk="1">
              <a:defRPr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САМОСТОЯТЕЛЬНЫЙ </a:t>
            </a:r>
          </a:p>
          <a:p>
            <a:pPr eaLnBrk="1">
              <a:defRPr/>
            </a:pP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р</a:t>
            </a:r>
            <a:r>
              <a:rPr lang="ru-RU" altLang="ru-RU" sz="2000" smtClean="0">
                <a:latin typeface="+mn-lt"/>
                <a:cs typeface="Times New Roman" panose="02020603050405020304" pitchFamily="18" charset="0"/>
              </a:rPr>
              <a:t>емонт </a:t>
            </a:r>
            <a:r>
              <a:rPr lang="ru-RU" altLang="ru-RU" sz="2000" dirty="0" smtClean="0">
                <a:latin typeface="+mn-lt"/>
                <a:cs typeface="Times New Roman" panose="02020603050405020304" pitchFamily="18" charset="0"/>
              </a:rPr>
              <a:t>оборудования </a:t>
            </a:r>
            <a:endParaRPr lang="ru-RU" altLang="ru-RU" sz="2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421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814</Words>
  <Application>Microsoft Office PowerPoint</Application>
  <PresentationFormat>Произвольный</PresentationFormat>
  <Paragraphs>141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Светлана Дмитриевна</dc:creator>
  <cp:lastModifiedBy>gzhi.orgotdel</cp:lastModifiedBy>
  <cp:revision>44</cp:revision>
  <cp:lastPrinted>2019-02-18T07:41:32Z</cp:lastPrinted>
  <dcterms:created xsi:type="dcterms:W3CDTF">2019-02-15T08:42:02Z</dcterms:created>
  <dcterms:modified xsi:type="dcterms:W3CDTF">2019-02-18T14:32:04Z</dcterms:modified>
</cp:coreProperties>
</file>